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17" r:id="rId2"/>
    <p:sldId id="257" r:id="rId3"/>
    <p:sldId id="361" r:id="rId4"/>
    <p:sldId id="362" r:id="rId5"/>
    <p:sldId id="363" r:id="rId6"/>
    <p:sldId id="364" r:id="rId7"/>
    <p:sldId id="365" r:id="rId8"/>
    <p:sldId id="366" r:id="rId9"/>
    <p:sldId id="258" r:id="rId10"/>
    <p:sldId id="284" r:id="rId11"/>
    <p:sldId id="285" r:id="rId12"/>
    <p:sldId id="286" r:id="rId13"/>
    <p:sldId id="289" r:id="rId14"/>
    <p:sldId id="287" r:id="rId15"/>
    <p:sldId id="290" r:id="rId16"/>
    <p:sldId id="291" r:id="rId17"/>
    <p:sldId id="292" r:id="rId18"/>
    <p:sldId id="260" r:id="rId19"/>
    <p:sldId id="293" r:id="rId20"/>
    <p:sldId id="348" r:id="rId21"/>
    <p:sldId id="353" r:id="rId22"/>
    <p:sldId id="354" r:id="rId23"/>
    <p:sldId id="318" r:id="rId24"/>
    <p:sldId id="319" r:id="rId25"/>
    <p:sldId id="320" r:id="rId26"/>
    <p:sldId id="321" r:id="rId27"/>
    <p:sldId id="322" r:id="rId28"/>
    <p:sldId id="324" r:id="rId29"/>
    <p:sldId id="323" r:id="rId30"/>
    <p:sldId id="325" r:id="rId31"/>
    <p:sldId id="326" r:id="rId32"/>
    <p:sldId id="327" r:id="rId33"/>
    <p:sldId id="329" r:id="rId34"/>
    <p:sldId id="331" r:id="rId35"/>
    <p:sldId id="337" r:id="rId36"/>
    <p:sldId id="338" r:id="rId37"/>
    <p:sldId id="360" r:id="rId38"/>
    <p:sldId id="262" r:id="rId39"/>
    <p:sldId id="341" r:id="rId40"/>
    <p:sldId id="340" r:id="rId41"/>
    <p:sldId id="343" r:id="rId42"/>
    <p:sldId id="342" r:id="rId43"/>
    <p:sldId id="344" r:id="rId44"/>
    <p:sldId id="267" r:id="rId45"/>
    <p:sldId id="282" r:id="rId46"/>
    <p:sldId id="283" r:id="rId47"/>
    <p:sldId id="269" r:id="rId48"/>
    <p:sldId id="369" r:id="rId49"/>
    <p:sldId id="270" r:id="rId50"/>
    <p:sldId id="281" r:id="rId51"/>
    <p:sldId id="368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981901" y="4195956"/>
            <a:ext cx="97193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  <p:sp>
        <p:nvSpPr>
          <p:cNvPr id="4" name="PoljeZBesedilom 3"/>
          <p:cNvSpPr txBox="1"/>
          <p:nvPr/>
        </p:nvSpPr>
        <p:spPr>
          <a:xfrm>
            <a:off x="8391896" y="6341423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Fait par Issa, Alex et Thibault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</a:t>
            </a:r>
            <a:endParaRPr lang="fr-FR" dirty="0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ravokotnik 9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0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ravokotnik 10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08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ravokotnik 8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654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(gada)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43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99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000" baseline="30000" dirty="0" smtClean="0">
                <a:solidFill>
                  <a:schemeClr val="accent6">
                    <a:lumMod val="50000"/>
                  </a:schemeClr>
                </a:solidFill>
              </a:rPr>
              <a:t>4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gadagada</a:t>
            </a:r>
          </a:p>
          <a:p>
            <a:pPr algn="ctr"/>
            <a:endParaRPr lang="fr-F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dirty="0" smtClean="0"/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dirty="0" smtClean="0"/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22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1393534" y="1905000"/>
            <a:ext cx="207529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Graine = {g}</a:t>
            </a:r>
            <a:endParaRPr lang="fr-FR" sz="2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baseline="3000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gadagadagadagadagadagadagadagada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Naslov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93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Intérprétation via ‘turtle’</a:t>
            </a:r>
            <a:endParaRPr lang="fr-FR" dirty="0"/>
          </a:p>
        </p:txBody>
      </p:sp>
      <p:pic>
        <p:nvPicPr>
          <p:cNvPr id="7" name="Označba mesta vsebine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63" y="1433974"/>
            <a:ext cx="8671506" cy="5424026"/>
          </a:xfrm>
        </p:spPr>
      </p:pic>
    </p:spTree>
    <p:extLst>
      <p:ext uri="{BB962C8B-B14F-4D97-AF65-F5344CB8AC3E}">
        <p14:creationId xmlns:p14="http://schemas.microsoft.com/office/powerpoint/2010/main" val="116928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Ici on explique comment une turtle se déplace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2589212" y="2737899"/>
            <a:ext cx="8915400" cy="3777622"/>
          </a:xfrm>
        </p:spPr>
        <p:txBody>
          <a:bodyPr/>
          <a:lstStyle/>
          <a:p>
            <a:r>
              <a:rPr lang="fr-FR" dirty="0"/>
              <a:t>5</a:t>
            </a:r>
            <a:r>
              <a:rPr lang="fr-FR" dirty="0" smtClean="0"/>
              <a:t> opérations possibles :</a:t>
            </a:r>
          </a:p>
          <a:p>
            <a:pPr lvl="1"/>
            <a:r>
              <a:rPr lang="fr-FR" dirty="0" smtClean="0"/>
              <a:t>Avancer</a:t>
            </a:r>
          </a:p>
          <a:p>
            <a:pPr lvl="1"/>
            <a:r>
              <a:rPr lang="fr-FR" dirty="0" smtClean="0"/>
              <a:t>Tourner à gauche de x degrés</a:t>
            </a:r>
          </a:p>
          <a:p>
            <a:pPr lvl="1"/>
            <a:r>
              <a:rPr lang="fr-FR" dirty="0" smtClean="0"/>
              <a:t>Tourner à droite de x degrés</a:t>
            </a:r>
          </a:p>
          <a:p>
            <a:pPr lvl="1"/>
            <a:r>
              <a:rPr lang="fr-FR" dirty="0" smtClean="0"/>
              <a:t>Sauvegarder la position</a:t>
            </a:r>
          </a:p>
          <a:p>
            <a:pPr lvl="1"/>
            <a:r>
              <a:rPr lang="fr-FR" dirty="0" smtClean="0"/>
              <a:t>Retourner à la dernière position sauvegardée</a:t>
            </a:r>
          </a:p>
        </p:txBody>
      </p:sp>
      <p:sp>
        <p:nvSpPr>
          <p:cNvPr id="4" name="PoljeZBesedilom 3"/>
          <p:cNvSpPr txBox="1"/>
          <p:nvPr/>
        </p:nvSpPr>
        <p:spPr>
          <a:xfrm>
            <a:off x="3204376" y="1905000"/>
            <a:ext cx="519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Bouts de segments que l’on pourrait tracer sans lever le crayon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782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ublicdomainpictures.net/pictures/20000/velka/forest-pattern-11296841652vf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>
                <a:solidFill>
                  <a:schemeClr val="bg1"/>
                </a:solidFill>
              </a:rPr>
              <a:t>1. </a:t>
            </a:r>
            <a:r>
              <a:rPr lang="fr-FR" sz="2400" dirty="0" smtClean="0">
                <a:solidFill>
                  <a:schemeClr val="bg1"/>
                </a:solidFill>
              </a:rPr>
              <a:t>Complément théorique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2. Définition formelle d’un L-système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3. Interprétation turtle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4. Un  peu de botanique…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5. Impression 3D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6. Des modèles prédictifs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Pravokotnik 3"/>
          <p:cNvSpPr/>
          <p:nvPr/>
        </p:nvSpPr>
        <p:spPr>
          <a:xfrm>
            <a:off x="4432093" y="263492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48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5519531" y="274166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5519531" y="2741875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19531" y="2741455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5519531" y="2748185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13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1877834" y="578701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2005054" y="2900900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44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Skupina 14"/>
          <p:cNvGrpSpPr/>
          <p:nvPr/>
        </p:nvGrpSpPr>
        <p:grpSpPr>
          <a:xfrm rot="5400000"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40942" y="586653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cxnSp>
        <p:nvCxnSpPr>
          <p:cNvPr id="3" name="Raven povezovalnik 2"/>
          <p:cNvCxnSpPr>
            <a:endCxn id="20" idx="3"/>
          </p:cNvCxnSpPr>
          <p:nvPr/>
        </p:nvCxnSpPr>
        <p:spPr>
          <a:xfrm>
            <a:off x="356692" y="1257004"/>
            <a:ext cx="51842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Skupina 20"/>
          <p:cNvGrpSpPr/>
          <p:nvPr/>
        </p:nvGrpSpPr>
        <p:grpSpPr>
          <a:xfrm rot="16200000" flipH="1">
            <a:off x="6747121" y="2769138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sp>
        <p:nvSpPr>
          <p:cNvPr id="7" name="PoljeZBesedilom 6"/>
          <p:cNvSpPr txBox="1"/>
          <p:nvPr/>
        </p:nvSpPr>
        <p:spPr>
          <a:xfrm>
            <a:off x="5291462" y="3414650"/>
            <a:ext cx="166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</a:t>
            </a:r>
            <a:endParaRPr lang="fr-FR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9239416" y="890546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Avancer</a:t>
            </a:r>
            <a:endParaRPr lang="fr-FR" dirty="0"/>
          </a:p>
        </p:txBody>
      </p:sp>
      <p:sp>
        <p:nvSpPr>
          <p:cNvPr id="24" name="PoljeZBesedilom 23"/>
          <p:cNvSpPr txBox="1"/>
          <p:nvPr/>
        </p:nvSpPr>
        <p:spPr>
          <a:xfrm>
            <a:off x="9837089" y="3466417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Rotation</a:t>
            </a:r>
            <a:endParaRPr lang="fr-FR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9239416" y="5649169"/>
            <a:ext cx="261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Retours à la dernière position sauvegardée</a:t>
            </a:r>
            <a:endParaRPr lang="fr-FR" dirty="0"/>
          </a:p>
        </p:txBody>
      </p:sp>
      <p:grpSp>
        <p:nvGrpSpPr>
          <p:cNvPr id="25" name="Skupina 24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26" name="Raven puščični povezovalnik 2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Slika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003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1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92838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8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58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86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779129" y="4524292"/>
            <a:ext cx="154408" cy="1113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15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19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779129" y="4524292"/>
            <a:ext cx="154408" cy="1113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41916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44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6902540" y="4524292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419165" y="817828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Un Alphabet c’est quoi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284514" y="3291839"/>
                <a:ext cx="9622972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514" y="3291839"/>
                <a:ext cx="9622972" cy="1135696"/>
              </a:xfrm>
              <a:prstGeom prst="rect">
                <a:avLst/>
              </a:prstGeom>
              <a:blipFill>
                <a:blip r:embed="rId2"/>
                <a:stretch>
                  <a:fillRect r="-13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Slika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05" y="0"/>
            <a:ext cx="3332032" cy="333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7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6902540" y="4524292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638240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63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276251" y="5731153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64776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665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276251" y="5731153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885890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56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7155530" y="5639739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8954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3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7155530" y="5639739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315349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920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949317" y="3717630"/>
            <a:ext cx="22195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9490111" y="789253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en povezovalnik 15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oljeZBesedilom 1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kraka zvezda 1"/>
          <p:cNvSpPr>
            <a:spLocks noChangeAspect="1"/>
          </p:cNvSpPr>
          <p:nvPr/>
        </p:nvSpPr>
        <p:spPr>
          <a:xfrm>
            <a:off x="4552950" y="2418275"/>
            <a:ext cx="3396367" cy="3396367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oljeZBesedilom 3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cxnSp>
        <p:nvCxnSpPr>
          <p:cNvPr id="6" name="Raven povezovalnik 5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aven povezovalnik 6"/>
          <p:cNvCxnSpPr>
            <a:endCxn id="16" idx="3"/>
          </p:cNvCxnSpPr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>
            <a:endCxn id="16" idx="3"/>
          </p:cNvCxnSpPr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>
            <a:stCxn id="16" idx="2"/>
          </p:cNvCxnSpPr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ravokotnik 15"/>
          <p:cNvSpPr/>
          <p:nvPr/>
        </p:nvSpPr>
        <p:spPr>
          <a:xfrm>
            <a:off x="-1363237" y="2278952"/>
            <a:ext cx="7417031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39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MP</a:t>
            </a:r>
            <a:endParaRPr lang="sl-SI" sz="239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4184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fractale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998950" y="2213113"/>
            <a:ext cx="3010052" cy="3777622"/>
          </a:xfrm>
        </p:spPr>
        <p:txBody>
          <a:bodyPr/>
          <a:lstStyle/>
          <a:p>
            <a:pPr marL="457200" lvl="1" indent="0">
              <a:buNone/>
            </a:pPr>
            <a:r>
              <a:rPr lang="fr-FR" dirty="0"/>
              <a:t>A = {F;G}</a:t>
            </a:r>
          </a:p>
          <a:p>
            <a:pPr marL="457200" lvl="1" indent="0">
              <a:buNone/>
            </a:pPr>
            <a:r>
              <a:rPr lang="fr-FR" dirty="0"/>
              <a:t>constantes = {+;-}</a:t>
            </a:r>
          </a:p>
          <a:p>
            <a:pPr marL="457200" lvl="1" indent="0">
              <a:buNone/>
            </a:pPr>
            <a:r>
              <a:rPr lang="fr-FR" dirty="0"/>
              <a:t>graine = F-G-G</a:t>
            </a:r>
          </a:p>
          <a:p>
            <a:pPr lvl="1"/>
            <a:endParaRPr lang="fr-FR" dirty="0" smtClean="0"/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(F) = F-G+F+G-F </a:t>
            </a:r>
          </a:p>
          <a:p>
            <a:pPr marL="457200" lvl="1" indent="0">
              <a:buNone/>
            </a:pPr>
            <a:r>
              <a:rPr lang="el-GR" dirty="0"/>
              <a:t>φ </a:t>
            </a:r>
            <a:r>
              <a:rPr lang="fr-FR" dirty="0" smtClean="0"/>
              <a:t>(G) = GG</a:t>
            </a:r>
            <a:endParaRPr lang="fr-FR" dirty="0"/>
          </a:p>
          <a:p>
            <a:r>
              <a:rPr lang="fr-FR" u="sng" dirty="0" smtClean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G : tourner de 120° vers la gauche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44491" y="3630726"/>
            <a:ext cx="1390650" cy="1276350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25004" y="3242682"/>
            <a:ext cx="2533650" cy="1990725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7" t="15726" r="6922" b="7988"/>
          <a:stretch/>
        </p:blipFill>
        <p:spPr>
          <a:xfrm rot="10800000">
            <a:off x="8794142" y="2846567"/>
            <a:ext cx="3204375" cy="2782956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4314907" y="233065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 smtClean="0"/>
              <a:t>2</a:t>
            </a:r>
            <a:r>
              <a:rPr lang="fr-FR" dirty="0" smtClean="0"/>
              <a:t>(graine)</a:t>
            </a:r>
            <a:endParaRPr lang="fr-FR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6518599" y="2332382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/>
              <a:t>4</a:t>
            </a:r>
            <a:r>
              <a:rPr lang="fr-FR" dirty="0" smtClean="0"/>
              <a:t>(graine)</a:t>
            </a:r>
            <a:endParaRPr lang="fr-FR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9633004" y="2332382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/>
              <a:t>5</a:t>
            </a:r>
            <a:r>
              <a:rPr lang="fr-FR" dirty="0" smtClean="0"/>
              <a:t>(graine)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54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rapport avec les arbres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arbres possèdent une structure récursive et autosimilaire</a:t>
            </a:r>
            <a:endParaRPr lang="fr-FR" dirty="0"/>
          </a:p>
        </p:txBody>
      </p:sp>
      <p:pic>
        <p:nvPicPr>
          <p:cNvPr id="4" name="Označba mesta vseb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62" y="3603635"/>
            <a:ext cx="2800959" cy="210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4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97256" y="576609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fr-FR" sz="4400" dirty="0" smtClean="0"/>
              <a:t>Un Mot c’est quoi ?</a:t>
            </a:r>
            <a:endParaRPr lang="fr-FR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653143" y="2311071"/>
                <a:ext cx="103283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fr-FR" sz="2400" dirty="0"/>
                            <m:t>Un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mot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′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un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alphabet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est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fini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par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une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suite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’é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l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ments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de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fr-FR" sz="2400" dirty="0" smtClean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311071"/>
                <a:ext cx="10328366" cy="461665"/>
              </a:xfrm>
              <a:prstGeom prst="rect">
                <a:avLst/>
              </a:prstGeom>
              <a:blipFill>
                <a:blip r:embed="rId2"/>
                <a:stretch>
                  <a:fillRect l="-236" r="-2656" b="-197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1262743" y="3226308"/>
                <a:ext cx="9109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 smtClean="0"/>
                  <a:t>Par exemple avec l’alphabet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400" dirty="0" smtClean="0"/>
                  <a:t> : '</a:t>
                </a:r>
                <a:r>
                  <a:rPr lang="fr-FR" sz="2400" dirty="0" err="1" smtClean="0"/>
                  <a:t>ababbba</a:t>
                </a:r>
                <a:r>
                  <a:rPr lang="fr-FR" sz="2400" dirty="0" smtClean="0"/>
                  <a:t>' est un mot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2400" dirty="0" smtClean="0"/>
                  <a:t>alors que 'abc' ne l'est pas</a:t>
                </a:r>
                <a:endParaRPr lang="fr-FR" sz="2400" dirty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3" y="3226308"/>
                <a:ext cx="9109166" cy="830997"/>
              </a:xfrm>
              <a:prstGeom prst="rect">
                <a:avLst/>
              </a:prstGeom>
              <a:blipFill>
                <a:blip r:embed="rId3"/>
                <a:stretch>
                  <a:fillRect t="-5839" r="-268" b="-153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3272839" y="4831675"/>
                <a:ext cx="53605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 smtClean="0"/>
                  <a:t>On définit un 'mot vide' noté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fr-FR" sz="2400" dirty="0"/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39" y="4831675"/>
                <a:ext cx="5360522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09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ka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  <p:sp>
        <p:nvSpPr>
          <p:cNvPr id="19" name="Elipsa 18"/>
          <p:cNvSpPr/>
          <p:nvPr/>
        </p:nvSpPr>
        <p:spPr>
          <a:xfrm rot="19845302">
            <a:off x="6935203" y="4460968"/>
            <a:ext cx="1836479" cy="2686891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Raven puščični povezovalnik 19"/>
          <p:cNvCxnSpPr>
            <a:endCxn id="19" idx="0"/>
          </p:cNvCxnSpPr>
          <p:nvPr/>
        </p:nvCxnSpPr>
        <p:spPr>
          <a:xfrm>
            <a:off x="6814268" y="1725433"/>
            <a:ext cx="382842" cy="29067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85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6877878" y="4921856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5057030" y="2703442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8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19" y="95416"/>
            <a:ext cx="7882331" cy="666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6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68424" y="3429000"/>
            <a:ext cx="4110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= {X,F}</a:t>
            </a:r>
          </a:p>
          <a:p>
            <a:r>
              <a:rPr lang="fr-FR" dirty="0" smtClean="0"/>
              <a:t>Graine = {X}</a:t>
            </a:r>
            <a:endParaRPr lang="fr-FR" dirty="0"/>
          </a:p>
          <a:p>
            <a:endParaRPr lang="fr-FR" dirty="0" smtClean="0"/>
          </a:p>
          <a:p>
            <a:r>
              <a:rPr lang="el-GR" dirty="0"/>
              <a:t>φ </a:t>
            </a:r>
            <a:r>
              <a:rPr lang="fr-FR" dirty="0" smtClean="0"/>
              <a:t>(</a:t>
            </a:r>
            <a:r>
              <a:rPr lang="en-US" dirty="0" smtClean="0"/>
              <a:t>X) = F[[-X][+X]]F[+FX]-X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 smtClean="0"/>
              <a:t>F) = FF</a:t>
            </a:r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</a:t>
            </a:r>
            <a:r>
              <a:rPr lang="fr-FR" sz="3200" dirty="0" smtClean="0"/>
              <a:t>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L-systèmes stochastiques ?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L-systèmes ‘context-sensitive’ ?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04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L-systèmes en </a:t>
            </a:r>
            <a:r>
              <a:rPr lang="fr-FR" dirty="0" smtClean="0"/>
              <a:t>3D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470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Extension de la turtle</a:t>
            </a:r>
            <a:endParaRPr lang="fr-FR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4"/>
          <a:stretch/>
        </p:blipFill>
        <p:spPr>
          <a:xfrm>
            <a:off x="2592925" y="2503503"/>
            <a:ext cx="3950510" cy="3079873"/>
          </a:xfrm>
        </p:spPr>
      </p:pic>
    </p:spTree>
    <p:extLst>
      <p:ext uri="{BB962C8B-B14F-4D97-AF65-F5344CB8AC3E}">
        <p14:creationId xmlns:p14="http://schemas.microsoft.com/office/powerpoint/2010/main" val="11937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Utilisation </a:t>
            </a:r>
            <a:r>
              <a:rPr lang="fr-FR" sz="4000" dirty="0" smtClean="0"/>
              <a:t>de</a:t>
            </a:r>
            <a:endParaRPr lang="fr-FR" sz="4000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88" y="555473"/>
            <a:ext cx="3337060" cy="876583"/>
          </a:xfrm>
          <a:prstGeom prst="rect">
            <a:avLst/>
          </a:prstGeom>
        </p:spPr>
      </p:pic>
      <p:pic>
        <p:nvPicPr>
          <p:cNvPr id="5" name="Označba mesta vsebine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1" t="8733" b="32770"/>
          <a:stretch/>
        </p:blipFill>
        <p:spPr>
          <a:xfrm>
            <a:off x="0" y="3346882"/>
            <a:ext cx="6469562" cy="3511118"/>
          </a:xfrm>
        </p:spPr>
      </p:pic>
      <p:pic>
        <p:nvPicPr>
          <p:cNvPr id="2050" name="Picture 2" descr="https://cdn.discordapp.com/attachments/401833754823229440/405397922352726016/FORETDECLODO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583" y="2467993"/>
            <a:ext cx="7624418" cy="439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4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0155" y="695362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Un Langage c’est quoi ?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2611165" y="3499304"/>
                <a:ext cx="6969665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2800" dirty="0" smtClean="0"/>
                  <a:t>Un langage défini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est alors un sous ensemble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fr-FR" sz="2800" dirty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800" dirty="0" smtClean="0"/>
                  <a:t> avec</a:t>
                </a:r>
                <a14:m>
                  <m:oMath xmlns:m="http://schemas.openxmlformats.org/officeDocument/2006/math">
                    <m:r>
                      <a:rPr lang="fr-FR" sz="280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fr-FR" sz="2800" dirty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65" y="3499304"/>
                <a:ext cx="6969665" cy="861774"/>
              </a:xfrm>
              <a:prstGeom prst="rect">
                <a:avLst/>
              </a:prstGeom>
              <a:blipFill>
                <a:blip r:embed="rId2"/>
                <a:stretch>
                  <a:fillRect l="-1486" t="-12766" r="-2885" b="-248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48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2213325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6318365" y="1512602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4" y="3852912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4122592" y="2639510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4122592" y="4176966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concrète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Ouah ouah ouahhhhhhh top fort !!!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577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4263" y="529108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La Concaténation c’est quoi ?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2557374" y="2273731"/>
                <a:ext cx="7785463" cy="3199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définit la loi interne de concaténation ' . ' sur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000" dirty="0" smtClean="0"/>
                  <a:t> tel que :</a:t>
                </a:r>
              </a:p>
              <a:p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endParaRPr lang="fr-FR" sz="2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endParaRPr lang="fr-FR" sz="2000" dirty="0" smtClean="0"/>
              </a:p>
              <a:p>
                <a:pPr algn="ctr"/>
                <a:r>
                  <a:rPr lang="fr-FR" sz="2000" dirty="0" smtClean="0"/>
                  <a:t>Et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fr-FR" sz="2000" dirty="0" smtClean="0"/>
              </a:p>
              <a:p>
                <a:endParaRPr lang="fr-FR" sz="20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000" dirty="0" smtClean="0"/>
                  <a:t> est stable par la loi '.'</a:t>
                </a:r>
              </a:p>
              <a:p>
                <a:pPr algn="ctr"/>
                <a:endParaRPr lang="fr-FR" sz="2000" dirty="0"/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74" y="2273731"/>
                <a:ext cx="7785463" cy="3199979"/>
              </a:xfrm>
              <a:prstGeom prst="rect">
                <a:avLst/>
              </a:prstGeom>
              <a:blipFill>
                <a:blip r:embed="rId2"/>
                <a:stretch>
                  <a:fillRect t="-1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7306" y="386603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Un Morphisme c’est quoi ?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1837306" y="2713119"/>
                <a:ext cx="966730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dispose de deux structures algébriques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,+,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 smtClean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,∗,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 smtClean="0"/>
              </a:p>
              <a:p>
                <a:pPr algn="ctr"/>
                <a:endParaRPr lang="fr-FR" sz="2000" dirty="0"/>
              </a:p>
              <a:p>
                <a:pPr algn="ctr"/>
                <a:r>
                  <a:rPr lang="fr-FR" sz="2000" dirty="0" smtClean="0"/>
                  <a:t>Un morphisme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2000" dirty="0" smtClean="0"/>
                  <a:t> est une application de A dans B </a:t>
                </a:r>
                <a:r>
                  <a:rPr lang="fr-FR" sz="2000" dirty="0" err="1" smtClean="0"/>
                  <a:t>tq</a:t>
                </a:r>
                <a:r>
                  <a:rPr lang="fr-FR" sz="2000" dirty="0" smtClean="0"/>
                  <a:t> :</a:t>
                </a:r>
              </a:p>
              <a:p>
                <a:pPr algn="ctr"/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pPr algn="ctr"/>
                <a:endParaRPr lang="fr-FR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000" dirty="0" smtClean="0"/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6" y="2713119"/>
                <a:ext cx="9667306" cy="2246769"/>
              </a:xfrm>
              <a:prstGeom prst="rect">
                <a:avLst/>
              </a:prstGeom>
              <a:blipFill>
                <a:blip r:embed="rId2"/>
                <a:stretch>
                  <a:fillRect t="-1355" b="-10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18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4263" y="624110"/>
            <a:ext cx="9510349" cy="1280890"/>
          </a:xfrm>
        </p:spPr>
        <p:txBody>
          <a:bodyPr/>
          <a:lstStyle/>
          <a:p>
            <a:pPr algn="ctr"/>
            <a:r>
              <a:rPr lang="fr-FR" dirty="0" smtClean="0"/>
              <a:t>Un exemple de morphisme de Langage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1994263" y="2451861"/>
                <a:ext cx="8098971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pose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pPr algn="ctr"/>
                <a:r>
                  <a:rPr lang="fr-FR" sz="2000" dirty="0" smtClean="0"/>
                  <a:t>On définit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,.,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)→(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,.,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 smtClean="0"/>
                  <a:t> par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fr-FR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 smtClean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</m:t>
                      </m:r>
                    </m:oMath>
                  </m:oMathPara>
                </a14:m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pe</m:t>
                      </m:r>
                    </m:oMath>
                  </m:oMathPara>
                </a14:m>
                <a:endParaRPr lang="fr-FR" sz="2000" dirty="0" smtClean="0"/>
              </a:p>
              <a:p>
                <a:pPr algn="ctr"/>
                <a:endParaRPr lang="fr-FR" sz="2000" dirty="0"/>
              </a:p>
              <a:p>
                <a:pPr algn="ctr"/>
                <a:r>
                  <a:rPr lang="fr-FR" sz="2000" dirty="0" smtClean="0"/>
                  <a:t>Alors par exemple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𝑡𝑖𝑝𝑒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.=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𝑝𝑒𝑡𝑖𝑡𝑒</m:t>
                    </m:r>
                  </m:oMath>
                </a14:m>
                <a:endParaRPr lang="fr-FR" sz="2000" dirty="0"/>
              </a:p>
              <a:p>
                <a:pPr algn="ctr"/>
                <a:endParaRPr lang="fr-FR" sz="2000" dirty="0" smtClean="0"/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63" y="2451861"/>
                <a:ext cx="8098971" cy="3447098"/>
              </a:xfrm>
              <a:prstGeom prst="rect">
                <a:avLst/>
              </a:prstGeom>
              <a:blipFill>
                <a:blip r:embed="rId2"/>
                <a:stretch>
                  <a:fillRect t="-8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9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L-système est un triplet (A,</a:t>
            </a:r>
            <a:r>
              <a:rPr lang="el-GR" dirty="0" smtClean="0"/>
              <a:t> φ</a:t>
            </a:r>
            <a:r>
              <a:rPr lang="fr-FR" dirty="0" smtClean="0"/>
              <a:t>,g), avec :</a:t>
            </a:r>
          </a:p>
          <a:p>
            <a:pPr lvl="1"/>
            <a:r>
              <a:rPr lang="fr-FR" dirty="0" smtClean="0"/>
              <a:t>A un alphabet fini</a:t>
            </a:r>
          </a:p>
          <a:p>
            <a:pPr lvl="1"/>
            <a:r>
              <a:rPr lang="el-GR" dirty="0"/>
              <a:t>φ</a:t>
            </a:r>
            <a:r>
              <a:rPr lang="fr-FR" dirty="0" smtClean="0"/>
              <a:t> un morphisme (application de A* dans A* tq </a:t>
            </a:r>
            <a:r>
              <a:rPr lang="el-GR" dirty="0" smtClean="0"/>
              <a:t>φ</a:t>
            </a:r>
            <a:r>
              <a:rPr lang="fr-FR" dirty="0" smtClean="0"/>
              <a:t>(vw)=</a:t>
            </a:r>
            <a:r>
              <a:rPr lang="el-GR" dirty="0" smtClean="0"/>
              <a:t>φ</a:t>
            </a:r>
            <a:r>
              <a:rPr lang="fr-FR" dirty="0" smtClean="0"/>
              <a:t>(v)</a:t>
            </a:r>
            <a:r>
              <a:rPr lang="el-GR" dirty="0"/>
              <a:t> </a:t>
            </a:r>
            <a:r>
              <a:rPr lang="el-GR" dirty="0" smtClean="0"/>
              <a:t>φ</a:t>
            </a:r>
            <a:r>
              <a:rPr lang="fr-FR" dirty="0" smtClean="0"/>
              <a:t>(w)</a:t>
            </a:r>
          </a:p>
          <a:p>
            <a:pPr lvl="1"/>
            <a:r>
              <a:rPr lang="fr-FR" dirty="0" smtClean="0"/>
              <a:t>g une graine (mot de A)</a:t>
            </a:r>
          </a:p>
          <a:p>
            <a:endParaRPr lang="fr-FR" dirty="0"/>
          </a:p>
          <a:p>
            <a:r>
              <a:rPr lang="fr-FR" dirty="0" smtClean="0"/>
              <a:t>L est alors le langage dénnoté par le L-système, à savoir :</a:t>
            </a:r>
          </a:p>
          <a:p>
            <a:endParaRPr lang="fr-FR" dirty="0" smtClean="0"/>
          </a:p>
          <a:p>
            <a:endParaRPr lang="fr-FR" b="1" dirty="0"/>
          </a:p>
        </p:txBody>
      </p:sp>
      <p:sp>
        <p:nvSpPr>
          <p:cNvPr id="4" name="PoljeZBesedilom 3"/>
          <p:cNvSpPr txBox="1"/>
          <p:nvPr/>
        </p:nvSpPr>
        <p:spPr>
          <a:xfrm>
            <a:off x="4039263" y="4850297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/>
              <a:t>φ</a:t>
            </a:r>
            <a:r>
              <a:rPr lang="fr-FR" sz="2400" dirty="0"/>
              <a:t>^n(g),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6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15471</TotalTime>
  <Words>874</Words>
  <Application>Microsoft Office PowerPoint</Application>
  <PresentationFormat>Širokozaslonsko</PresentationFormat>
  <Paragraphs>302</Paragraphs>
  <Slides>51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5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51</vt:i4>
      </vt:variant>
    </vt:vector>
  </HeadingPairs>
  <TitlesOfParts>
    <vt:vector size="57" baseType="lpstr">
      <vt:lpstr>Arial</vt:lpstr>
      <vt:lpstr>Cambria Math</vt:lpstr>
      <vt:lpstr>Century Gothic</vt:lpstr>
      <vt:lpstr>Wingdings</vt:lpstr>
      <vt:lpstr>Wingdings 3</vt:lpstr>
      <vt:lpstr>Šelest</vt:lpstr>
      <vt:lpstr>PowerPointova predstavitev</vt:lpstr>
      <vt:lpstr>PowerPointova predstavitev</vt:lpstr>
      <vt:lpstr>Un Alphabet c’est quoi ?</vt:lpstr>
      <vt:lpstr>Un Mot c’est quoi ?</vt:lpstr>
      <vt:lpstr>Un Langage c’est quoi ?</vt:lpstr>
      <vt:lpstr>La Concaténation c’est quoi ?</vt:lpstr>
      <vt:lpstr>Un Morphisme c’est quoi ?</vt:lpstr>
      <vt:lpstr>Un exemple de morphisme de Langage</vt:lpstr>
      <vt:lpstr>Présentation formelle</vt:lpstr>
      <vt:lpstr>Un exemple de L-système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Intérprétation via ‘turtle’</vt:lpstr>
      <vt:lpstr>Ici on explique comment une turtle se déplace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Interprétation fractale</vt:lpstr>
      <vt:lpstr>Le rapport avec les arbres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Exemple d’arbre en 2D obtenu</vt:lpstr>
      <vt:lpstr>Des L-systèmes stochastiques ?</vt:lpstr>
      <vt:lpstr>Des L-systèmes ‘context-sensitive’ ?</vt:lpstr>
      <vt:lpstr>L-systèmes en 3D</vt:lpstr>
      <vt:lpstr>Extension de la turtle</vt:lpstr>
      <vt:lpstr>Utilisation de</vt:lpstr>
      <vt:lpstr>Des essais d’impression 3D</vt:lpstr>
      <vt:lpstr>Application concrète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Thibault Marette</cp:lastModifiedBy>
  <cp:revision>38</cp:revision>
  <dcterms:created xsi:type="dcterms:W3CDTF">2018-01-14T10:57:57Z</dcterms:created>
  <dcterms:modified xsi:type="dcterms:W3CDTF">2018-01-26T15:45:02Z</dcterms:modified>
</cp:coreProperties>
</file>